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58" r:id="rId3"/>
    <p:sldId id="280" r:id="rId4"/>
    <p:sldId id="458" r:id="rId5"/>
    <p:sldId id="460" r:id="rId6"/>
    <p:sldId id="440" r:id="rId7"/>
    <p:sldId id="438" r:id="rId8"/>
    <p:sldId id="442" r:id="rId9"/>
    <p:sldId id="443" r:id="rId10"/>
    <p:sldId id="444" r:id="rId11"/>
    <p:sldId id="445" r:id="rId12"/>
    <p:sldId id="448" r:id="rId13"/>
    <p:sldId id="446" r:id="rId14"/>
    <p:sldId id="447" r:id="rId15"/>
    <p:sldId id="317" r:id="rId16"/>
    <p:sldId id="349" r:id="rId17"/>
    <p:sldId id="449" r:id="rId18"/>
    <p:sldId id="455" r:id="rId19"/>
    <p:sldId id="333" r:id="rId20"/>
    <p:sldId id="451" r:id="rId21"/>
    <p:sldId id="323" r:id="rId22"/>
    <p:sldId id="450" r:id="rId23"/>
    <p:sldId id="285" r:id="rId24"/>
    <p:sldId id="268" r:id="rId25"/>
    <p:sldId id="283" r:id="rId26"/>
    <p:sldId id="263" r:id="rId27"/>
    <p:sldId id="264" r:id="rId28"/>
    <p:sldId id="265" r:id="rId29"/>
    <p:sldId id="340" r:id="rId30"/>
    <p:sldId id="357" r:id="rId31"/>
    <p:sldId id="358" r:id="rId32"/>
    <p:sldId id="257" r:id="rId33"/>
    <p:sldId id="259" r:id="rId34"/>
    <p:sldId id="260" r:id="rId35"/>
    <p:sldId id="261" r:id="rId36"/>
    <p:sldId id="262" r:id="rId37"/>
    <p:sldId id="266" r:id="rId38"/>
    <p:sldId id="267" r:id="rId39"/>
    <p:sldId id="269" r:id="rId40"/>
    <p:sldId id="274" r:id="rId41"/>
    <p:sldId id="273" r:id="rId42"/>
    <p:sldId id="276" r:id="rId43"/>
    <p:sldId id="272" r:id="rId44"/>
    <p:sldId id="270" r:id="rId45"/>
    <p:sldId id="275" r:id="rId46"/>
    <p:sldId id="452" r:id="rId47"/>
    <p:sldId id="277" r:id="rId48"/>
    <p:sldId id="453" r:id="rId49"/>
    <p:sldId id="278" r:id="rId50"/>
    <p:sldId id="454" r:id="rId51"/>
    <p:sldId id="279" r:id="rId52"/>
    <p:sldId id="360" r:id="rId53"/>
    <p:sldId id="328" r:id="rId54"/>
    <p:sldId id="459" r:id="rId55"/>
    <p:sldId id="456" r:id="rId5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85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4672F0-6F8B-4BBC-A13E-6332EA3EDD06}" type="datetimeFigureOut">
              <a:rPr lang="pt-BR" smtClean="0"/>
              <a:t>19/10/2019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E9FB0-388D-4F45-81F8-D35819B69E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3517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SVG version was created by </a:t>
            </a:r>
            <a:r>
              <a:rPr lang="en-US" dirty="0" err="1"/>
              <a:t>User:Grunt</a:t>
            </a:r>
            <a:r>
              <a:rPr lang="en-US" dirty="0"/>
              <a:t> and cleaned up by 3247, based on the earlier PNG version, created by </a:t>
            </a:r>
            <a:r>
              <a:rPr lang="en-US" dirty="0" err="1"/>
              <a:t>Reidab</a:t>
            </a:r>
            <a:r>
              <a:rPr lang="en-US" dirty="0"/>
              <a:t>. - This version created by </a:t>
            </a:r>
            <a:r>
              <a:rPr lang="en-US" dirty="0" err="1"/>
              <a:t>Pumbaa</a:t>
            </a:r>
            <a:r>
              <a:rPr lang="en-US" dirty="0"/>
              <a:t>, using a proper partial circle and SVG geometry features. (Former versions used to be slightly warped.), Public Domain, https://commons.wikimedia.org/w/index.php?curid=317966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E1AAE-C787-4118-82E1-33C9B159A1D1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9251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44658dd2e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44658dd2e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6757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44658dd2e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44658dd2e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9092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44658dd2e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44658dd2e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2781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Gráfico mostra que países mais visitam aquela Wikipédia.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E9FB0-388D-4F45-81F8-D35819B69EF2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4705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Fonte: http://g1.globo.com/educacao/noticia/2015/07/regioes-sul-e-sudeste-concentram-quase-70-dos-museus-do-pais.html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E9FB0-388D-4F45-81F8-D35819B69EF2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3884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BD2DF5-C8E8-4D89-8F45-012802F5E84E}" type="slidenum">
              <a:rPr kumimoji="0" lang="pt-B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48899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6">
            <a:extLst>
              <a:ext uri="{FF2B5EF4-FFF2-40B4-BE49-F238E27FC236}">
                <a16:creationId xmlns:a16="http://schemas.microsoft.com/office/drawing/2014/main" id="{BB10E6AE-2B04-4921-8210-0EB9270F1DF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619C66F-BDB1-467F-B88A-7822E7824FEB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29</a:t>
            </a:fld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beration Serif" pitchFamily="18"/>
              <a:ea typeface="Segoe UI" pitchFamily="2"/>
              <a:cs typeface="Tahoma" pitchFamily="2"/>
            </a:endParaRPr>
          </a:p>
        </p:txBody>
      </p:sp>
      <p:sp>
        <p:nvSpPr>
          <p:cNvPr id="3" name="Espaço Reservado para Imagem de Slide 1">
            <a:extLst>
              <a:ext uri="{FF2B5EF4-FFF2-40B4-BE49-F238E27FC236}">
                <a16:creationId xmlns:a16="http://schemas.microsoft.com/office/drawing/2014/main" id="{B2EEA312-BC85-45B1-8FBF-DB67F83B7E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Espaço Reservado para Anotações 2">
            <a:extLst>
              <a:ext uri="{FF2B5EF4-FFF2-40B4-BE49-F238E27FC236}">
                <a16:creationId xmlns:a16="http://schemas.microsoft.com/office/drawing/2014/main" id="{35A75976-EBED-476D-A9B6-15E67773283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7772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Telugo é uma língua falada em parte da Índia. É o terceiro idioma mais falado no país.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E9FB0-388D-4F45-81F8-D35819B69EF2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2722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0DB2CA-33B2-43B5-A197-4CD6BFA21B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646D3D1-01FC-49A3-92B4-4009F2F998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BB392A-D3F2-47B9-B1D2-E34813482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EF2B7-81E4-441E-9625-85410473499F}" type="datetimeFigureOut">
              <a:rPr lang="pt-BR" smtClean="0"/>
              <a:t>19/10/2019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05A815-16E8-42F3-AD4B-39F672B37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E6259C3-5EEA-49A0-BFB2-EE8F5C355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C8938-58D2-4458-809A-6D7ACC4FE0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6050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B9A8-B1C3-4D01-B317-E72E8A238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30E5466-5ADD-45D9-8666-6C3A2B1FFF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A8E6C7B-FB2B-4D63-85D9-0D495A57B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EF2B7-81E4-441E-9625-85410473499F}" type="datetimeFigureOut">
              <a:rPr lang="pt-BR" smtClean="0"/>
              <a:t>19/10/2019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B53120E-F599-49B4-80B4-DF3876EBC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85A0BE6-0592-4E51-8948-969CB8304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C8938-58D2-4458-809A-6D7ACC4FE0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3256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9274BD6-DAC7-4215-B36E-ACBAF8D1BD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A6B23A6-8EB3-4E7E-8B33-2F8B79AF6F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96A9C71-6787-44B8-ABFC-0C366A85B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EF2B7-81E4-441E-9625-85410473499F}" type="datetimeFigureOut">
              <a:rPr lang="pt-BR" smtClean="0"/>
              <a:t>19/10/2019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A8B4C79-5EFD-41BA-8E94-50F1221B1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CBB569-B579-4A60-AB54-1069BC827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C8938-58D2-4458-809A-6D7ACC4FE0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3001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15600" y="421233"/>
            <a:ext cx="11360800" cy="1108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15600" y="1633633"/>
            <a:ext cx="11360800" cy="447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8871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83DEB8-307F-4C28-8EEB-90F9B8D3C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BBA840-1D81-479B-B4BD-20106AA72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DDB8DCC-5A1B-4302-A88B-D7495ED3C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EF2B7-81E4-441E-9625-85410473499F}" type="datetimeFigureOut">
              <a:rPr lang="pt-BR" smtClean="0"/>
              <a:t>19/10/2019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68EAF7F-5666-4F01-A09E-80231A5D4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98CDFE-6533-415E-A405-2E1CFA9E9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C8938-58D2-4458-809A-6D7ACC4FE0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6325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76DFB7-B350-4332-B637-A6B9228D2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C0A2E0E-37A6-4EB1-A4A7-2F643F0090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34B042-87FE-4358-B10E-FDBC637BC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EF2B7-81E4-441E-9625-85410473499F}" type="datetimeFigureOut">
              <a:rPr lang="pt-BR" smtClean="0"/>
              <a:t>19/10/2019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63F916-CADF-4BEB-8EF0-D5E55F20B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2FEF7D5-6119-4655-9976-32F5F7809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C8938-58D2-4458-809A-6D7ACC4FE0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4438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626619-33EC-471B-AC22-10902FD51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52912C-B630-4A64-93F3-C82A34180F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3EFCE25-A20C-4A4A-BED7-F1F731E751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5758AB3-0D2A-45E4-A4CD-12283999E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EF2B7-81E4-441E-9625-85410473499F}" type="datetimeFigureOut">
              <a:rPr lang="pt-BR" smtClean="0"/>
              <a:t>19/10/2019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0E8ABFF-80D1-483B-B7BB-06B499891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52444B0-43AE-4E02-A5E6-77BD5DF59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C8938-58D2-4458-809A-6D7ACC4FE0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4575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8534FE-775C-4F8A-92C5-57714A1F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B8898F4-5B75-47ED-BAEE-17D59178A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9A98116-3816-4769-89F9-6CFB4281C4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959231A-90E7-4319-8F9F-0E099A6BEC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74E12F5-83A6-41D8-A157-899990EC4B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4BEA138-2972-4DA7-95E9-9C2995E67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EF2B7-81E4-441E-9625-85410473499F}" type="datetimeFigureOut">
              <a:rPr lang="pt-BR" smtClean="0"/>
              <a:t>19/10/2019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F18FFBD-7ABC-4A61-9C6A-124289822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A55A3D3-BBBB-403B-B543-F5B27FCB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C8938-58D2-4458-809A-6D7ACC4FE0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8575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45D33C-1A46-4B7A-9EAE-6E5B98989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C409D85-BE00-45B5-A692-F4895B7CA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EF2B7-81E4-441E-9625-85410473499F}" type="datetimeFigureOut">
              <a:rPr lang="pt-BR" smtClean="0"/>
              <a:t>19/10/2019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E1BB5C8-4A71-4ECB-8224-8ACF2A6AE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E9845E5-10FE-43D9-A3D1-51AC3E24A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C8938-58D2-4458-809A-6D7ACC4FE0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3235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10D0BED-27B9-4E53-9D51-C737E571E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EF2B7-81E4-441E-9625-85410473499F}" type="datetimeFigureOut">
              <a:rPr lang="pt-BR" smtClean="0"/>
              <a:t>19/10/2019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D11C6DF-C81F-4EFC-B856-D4D4D05ED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AF802D6-BDA8-42DF-9890-AFB1B9B65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C8938-58D2-4458-809A-6D7ACC4FE0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6712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AFA78F-BB16-4F4B-BBF4-C47CEA3E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7AA6C2-11C6-4ADF-8C98-5AB49B24C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EFEB22F-B1E0-48A1-8770-2E846A4B09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FD21936-B0A3-449D-8ECE-308E15B32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EF2B7-81E4-441E-9625-85410473499F}" type="datetimeFigureOut">
              <a:rPr lang="pt-BR" smtClean="0"/>
              <a:t>19/10/2019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0E6D01F-C173-4D20-AD81-E8C8E8E9B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0493402-31CB-4D93-B074-D38444679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C8938-58D2-4458-809A-6D7ACC4FE0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6554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45AA1C-EF89-41F7-AB54-4220FCA8A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5B069C6-3010-4FCA-8185-FF705341C4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6D39142-B356-493B-B50E-620C927821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8F36F04-9DF7-4620-A8A8-E8CD2D4AB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EF2B7-81E4-441E-9625-85410473499F}" type="datetimeFigureOut">
              <a:rPr lang="pt-BR" smtClean="0"/>
              <a:t>19/10/2019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047D238-48B8-4930-A716-F5607CB1A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E0EE9C6-3199-4FF6-B2BF-9E832CAF2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C8938-58D2-4458-809A-6D7ACC4FE0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8595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B4BC7FE-B682-4A6A-8278-828C04277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7B72F05-86F6-42FF-9E3C-8DEA0C7EE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F662B83-168D-4E72-BCA2-A4FCE37F18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3EF2B7-81E4-441E-9625-85410473499F}" type="datetimeFigureOut">
              <a:rPr lang="pt-BR" smtClean="0"/>
              <a:t>19/10/2019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B04CE7B-4EC4-4F01-9560-221E2514F7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6DF5C96-1B97-4039-A9D1-560E4B98B0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5C8938-58D2-4458-809A-6D7ACC4FE0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7836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books.org/wiki/Photographie/Fabricants/Voigtl%C3%A4nder/Voigtl%C3%A4nder_Brillant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siarchives.si.edu/sites/default/files/pdfs/2016_03_10_OpenCollections_Public.pdf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6tcyayOAAt-rJo4sPp7nQINZZ4DYiz5heI_PpRvtcL8/edit#heading=h.5fbv5hu4y8jx" TargetMode="External"/><Relationship Id="rId2" Type="http://schemas.openxmlformats.org/officeDocument/2006/relationships/hyperlink" Target="https://br.creativecommons.org/os-5-principios-do-open-gla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uberconference.com/openglam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mailto:julianamonteiro47@gmail.com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3DEFBF-A66A-4BC8-BB36-016029E3A8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 Movimento GLAM Wiki e as novas perspectivas de reuso de acervos digitais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1B508BC-0E57-4F43-95D7-8A0C13875E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Juliana Monteiro</a:t>
            </a:r>
          </a:p>
          <a:p>
            <a:r>
              <a:rPr lang="pt-BR" dirty="0"/>
              <a:t>19/10/2019</a:t>
            </a:r>
          </a:p>
        </p:txBody>
      </p:sp>
    </p:spTree>
    <p:extLst>
      <p:ext uri="{BB962C8B-B14F-4D97-AF65-F5344CB8AC3E}">
        <p14:creationId xmlns:p14="http://schemas.microsoft.com/office/powerpoint/2010/main" val="2486898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415600" y="4212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pt-BR"/>
              <a:t>5 pilares da Wikipédia</a:t>
            </a:r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415600" y="1633633"/>
            <a:ext cx="11360800" cy="447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914377" indent="-448722">
              <a:lnSpc>
                <a:spcPct val="100000"/>
              </a:lnSpc>
              <a:buSzPts val="2100"/>
              <a:buFont typeface="Calibri"/>
              <a:buAutoNum type="arabicPeriod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Wikipédia é uma enciclopédia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377" indent="-448722">
              <a:lnSpc>
                <a:spcPct val="100000"/>
              </a:lnSpc>
              <a:buSzPts val="2100"/>
              <a:buFont typeface="Calibri"/>
              <a:buAutoNum type="arabicPeriod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É regida pela imparcialidade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377" indent="-448722">
              <a:lnSpc>
                <a:spcPct val="100000"/>
              </a:lnSpc>
              <a:buSzPts val="2100"/>
              <a:buFont typeface="Calibri"/>
              <a:buAutoNum type="arabicPeriod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A Wikipédia é uma enciclopédia livre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377" indent="-448722">
              <a:lnSpc>
                <a:spcPct val="100000"/>
              </a:lnSpc>
              <a:buSzPts val="2100"/>
              <a:buFont typeface="Calibri"/>
              <a:buAutoNum type="arabicPeriod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Ela possui normas de conduta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377" indent="-448722">
              <a:lnSpc>
                <a:spcPct val="100000"/>
              </a:lnSpc>
              <a:buSzPts val="2100"/>
              <a:buFont typeface="Calibri"/>
              <a:buAutoNum type="arabicPeriod"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Não possui regras fixas além dos pilares</a:t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2267" y="3429000"/>
            <a:ext cx="2540000" cy="25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3994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415600" y="4212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pt-BR"/>
              <a:t>Wikipédia Lusófona</a:t>
            </a:r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415600" y="1633633"/>
            <a:ext cx="11360800" cy="447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482588">
              <a:lnSpc>
                <a:spcPct val="100000"/>
              </a:lnSpc>
              <a:buSzPts val="2100"/>
              <a:buFont typeface="Calibri"/>
              <a:buChar char="●"/>
            </a:pPr>
            <a:r>
              <a:rPr lang="pt-BR" dirty="0">
                <a:latin typeface="Calibri"/>
                <a:ea typeface="Calibri"/>
                <a:cs typeface="Calibri"/>
                <a:sym typeface="Calibri"/>
              </a:rPr>
              <a:t>+ 1 milhão de verbetes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indent="-482588">
              <a:lnSpc>
                <a:spcPct val="100000"/>
              </a:lnSpc>
              <a:buSzPts val="2100"/>
              <a:buFont typeface="Calibri"/>
              <a:buChar char="●"/>
            </a:pPr>
            <a:r>
              <a:rPr lang="pt-BR" dirty="0">
                <a:latin typeface="Calibri"/>
                <a:ea typeface="Calibri"/>
                <a:cs typeface="Calibri"/>
                <a:sym typeface="Calibri"/>
              </a:rPr>
              <a:t>1143 artigos de destaque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00000"/>
              </a:lnSpc>
            </a:pPr>
            <a:r>
              <a:rPr lang="pt-BR" dirty="0"/>
              <a:t>+3 mil editores ativos</a:t>
            </a:r>
            <a:endParaRPr dirty="0"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2267" y="3429000"/>
            <a:ext cx="2540000" cy="25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3158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415600" y="4212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pt-BR"/>
              <a:t>Como contribuir?</a:t>
            </a:r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body" idx="1"/>
          </p:nvPr>
        </p:nvSpPr>
        <p:spPr>
          <a:xfrm>
            <a:off x="415600" y="1633633"/>
            <a:ext cx="11360800" cy="447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482588">
              <a:lnSpc>
                <a:spcPct val="100000"/>
              </a:lnSpc>
              <a:buSzPts val="2100"/>
              <a:buFont typeface="Calibri"/>
              <a:buChar char="●"/>
            </a:pPr>
            <a:r>
              <a:rPr lang="pt-BR" dirty="0">
                <a:latin typeface="Calibri"/>
                <a:ea typeface="Calibri"/>
                <a:cs typeface="Calibri"/>
                <a:sym typeface="Calibri"/>
              </a:rPr>
              <a:t>Criação de novos artigos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indent="-482588">
              <a:lnSpc>
                <a:spcPct val="100000"/>
              </a:lnSpc>
              <a:buSzPts val="2100"/>
              <a:buFont typeface="Calibri"/>
              <a:buChar char="●"/>
            </a:pPr>
            <a:r>
              <a:rPr lang="pt-BR" dirty="0">
                <a:latin typeface="Calibri"/>
                <a:ea typeface="Calibri"/>
                <a:cs typeface="Calibri"/>
                <a:sym typeface="Calibri"/>
              </a:rPr>
              <a:t>Melhoria e expansão de artigos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indent="-482588">
              <a:lnSpc>
                <a:spcPct val="100000"/>
              </a:lnSpc>
              <a:buSzPts val="2100"/>
              <a:buFont typeface="Calibri"/>
              <a:buChar char="●"/>
            </a:pPr>
            <a:r>
              <a:rPr lang="pt-BR" dirty="0">
                <a:latin typeface="Calibri"/>
                <a:ea typeface="Calibri"/>
                <a:cs typeface="Calibri"/>
                <a:sym typeface="Calibri"/>
              </a:rPr>
              <a:t>Adição de referências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indent="-482588">
              <a:lnSpc>
                <a:spcPct val="100000"/>
              </a:lnSpc>
              <a:buSzPts val="2100"/>
              <a:buFont typeface="Calibri"/>
              <a:buChar char="●"/>
            </a:pPr>
            <a:r>
              <a:rPr lang="pt-BR" dirty="0">
                <a:latin typeface="Calibri"/>
                <a:ea typeface="Calibri"/>
                <a:cs typeface="Calibri"/>
                <a:sym typeface="Calibri"/>
              </a:rPr>
              <a:t>Adição de imagens</a:t>
            </a:r>
            <a:endParaRPr dirty="0"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2267" y="3429000"/>
            <a:ext cx="2540000" cy="25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1075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F16234-02DE-40DB-96E5-91A60D48C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62B127A-501E-40A8-8E40-E9DE1F864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78AC25C-AE94-461F-A1F5-3175201492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00" t="7468" r="21775" b="6142"/>
          <a:stretch/>
        </p:blipFill>
        <p:spPr>
          <a:xfrm>
            <a:off x="2441448" y="466344"/>
            <a:ext cx="7050024" cy="592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22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B324DC-53D7-4E69-AF70-BE824813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5CCA674-34C0-4879-8264-96BA371BC5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AD6EE8D-27F7-42B2-8683-72B090A8D4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75" t="7200" r="21100" b="3734"/>
          <a:stretch/>
        </p:blipFill>
        <p:spPr>
          <a:xfrm>
            <a:off x="2386584" y="347472"/>
            <a:ext cx="7232904" cy="610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224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BF55B1-D5DA-4234-A994-F6E43A714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são projetos GLAM Wiki?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264654C-0DF9-42A2-9FF1-CA4CF9FBAB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7822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GLAM</a:t>
            </a:r>
            <a:r>
              <a:rPr lang="pt-BR" b="1" dirty="0"/>
              <a:t> </a:t>
            </a:r>
            <a:endParaRPr lang="pt-BR" sz="2800" i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u="sng" dirty="0"/>
              <a:t>G</a:t>
            </a:r>
            <a:r>
              <a:rPr lang="en-US" dirty="0"/>
              <a:t>alleries, </a:t>
            </a:r>
            <a:r>
              <a:rPr lang="en-US" b="1" u="sng" dirty="0"/>
              <a:t>L</a:t>
            </a:r>
            <a:r>
              <a:rPr lang="en-US" dirty="0"/>
              <a:t>ibraries, </a:t>
            </a:r>
            <a:r>
              <a:rPr lang="en-US" b="1" u="sng" dirty="0"/>
              <a:t>A</a:t>
            </a:r>
            <a:r>
              <a:rPr lang="en-US" dirty="0"/>
              <a:t>rchives, </a:t>
            </a:r>
            <a:r>
              <a:rPr lang="en-US" b="1" u="sng" dirty="0"/>
              <a:t>M</a:t>
            </a:r>
            <a:r>
              <a:rPr lang="en-US" dirty="0"/>
              <a:t>useums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/>
              <a:t>Galerias</a:t>
            </a:r>
            <a:r>
              <a:rPr lang="en-US" dirty="0"/>
              <a:t>, </a:t>
            </a:r>
            <a:r>
              <a:rPr lang="en-US" dirty="0" err="1"/>
              <a:t>bibliotecas</a:t>
            </a:r>
            <a:r>
              <a:rPr lang="en-US" dirty="0"/>
              <a:t>, </a:t>
            </a:r>
            <a:r>
              <a:rPr lang="en-US" dirty="0" err="1"/>
              <a:t>arquivos</a:t>
            </a:r>
            <a:r>
              <a:rPr lang="en-US" dirty="0"/>
              <a:t> e </a:t>
            </a:r>
            <a:r>
              <a:rPr lang="en-US" dirty="0" err="1"/>
              <a:t>museus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/>
              <a:t>Centros</a:t>
            </a:r>
            <a:r>
              <a:rPr lang="en-US" dirty="0"/>
              <a:t> de </a:t>
            </a:r>
            <a:r>
              <a:rPr lang="en-US" dirty="0" err="1"/>
              <a:t>documentação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/>
              <a:t>Centros</a:t>
            </a:r>
            <a:r>
              <a:rPr lang="en-US" dirty="0"/>
              <a:t> de </a:t>
            </a:r>
            <a:r>
              <a:rPr lang="en-US" dirty="0" err="1"/>
              <a:t>memória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/>
              <a:t>Memoriais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/>
              <a:t>Outras</a:t>
            </a:r>
            <a:r>
              <a:rPr lang="en-US" dirty="0"/>
              <a:t> </a:t>
            </a:r>
            <a:r>
              <a:rPr lang="en-US" dirty="0" err="1"/>
              <a:t>instituições</a:t>
            </a:r>
            <a:r>
              <a:rPr lang="en-US" dirty="0"/>
              <a:t> de </a:t>
            </a:r>
            <a:r>
              <a:rPr lang="en-US" dirty="0" err="1"/>
              <a:t>memória</a:t>
            </a:r>
            <a:r>
              <a:rPr lang="en-US" dirty="0"/>
              <a:t> de </a:t>
            </a:r>
            <a:r>
              <a:rPr lang="en-US" dirty="0" err="1"/>
              <a:t>caráter</a:t>
            </a:r>
            <a:r>
              <a:rPr lang="en-US" dirty="0"/>
              <a:t> </a:t>
            </a:r>
            <a:r>
              <a:rPr lang="en-US" dirty="0" err="1"/>
              <a:t>colecionista</a:t>
            </a:r>
            <a:endParaRPr lang="en-US" dirty="0"/>
          </a:p>
          <a:p>
            <a:pPr marL="0" indent="0">
              <a:buNone/>
            </a:pPr>
            <a:br>
              <a:rPr lang="en-US" i="1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6930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GLAM</a:t>
            </a:r>
            <a:r>
              <a:rPr lang="pt-BR" b="1" dirty="0"/>
              <a:t> Wiki</a:t>
            </a:r>
            <a:endParaRPr lang="pt-BR" sz="2800" i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Os projetos Wiki GLAM são parcerias e atividades diversas desenvolvidas entre organizações Wiki e parceiros culturais com o objetivo de divulgar as diferentes formas e conteúdos do patrimônio cultural a partir dos projetos </a:t>
            </a:r>
            <a:r>
              <a:rPr lang="pt-BR" dirty="0" err="1"/>
              <a:t>Wikimedia</a:t>
            </a:r>
            <a:r>
              <a:rPr lang="pt-BR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i="1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7801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0C1406-FAAD-4F8E-9380-9575BDF95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GLAM Wiki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5CD6E8-C84F-4A01-AE8D-953A291B0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Edit</a:t>
            </a:r>
            <a:r>
              <a:rPr lang="pt-BR" dirty="0"/>
              <a:t>-a-</a:t>
            </a:r>
            <a:r>
              <a:rPr lang="pt-BR" dirty="0" err="1"/>
              <a:t>thons</a:t>
            </a:r>
            <a:endParaRPr lang="pt-BR" dirty="0"/>
          </a:p>
          <a:p>
            <a:r>
              <a:rPr lang="pt-BR" dirty="0" err="1"/>
              <a:t>Wikimedistas</a:t>
            </a:r>
            <a:r>
              <a:rPr lang="pt-BR" dirty="0"/>
              <a:t> em residência</a:t>
            </a:r>
          </a:p>
          <a:p>
            <a:r>
              <a:rPr lang="pt-BR" dirty="0"/>
              <a:t>Carregamento de imagens em massa para o Commons</a:t>
            </a:r>
          </a:p>
          <a:p>
            <a:r>
              <a:rPr lang="pt-BR" dirty="0"/>
              <a:t>Importação de dados para o </a:t>
            </a:r>
            <a:r>
              <a:rPr lang="pt-BR" dirty="0" err="1"/>
              <a:t>Wikidata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03220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AAC404-DA19-440B-8FE8-3F747854F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Por que trabalhar com a Wikipédia e seus projetos irmãos?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F937D0-7239-4E54-B705-1B64B64E1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Criação</a:t>
            </a:r>
            <a:r>
              <a:rPr lang="en-US" dirty="0"/>
              <a:t> e </a:t>
            </a:r>
            <a:r>
              <a:rPr lang="en-US" dirty="0" err="1"/>
              <a:t>transformação</a:t>
            </a:r>
            <a:r>
              <a:rPr lang="en-US" dirty="0"/>
              <a:t> de </a:t>
            </a:r>
            <a:r>
              <a:rPr lang="en-US" dirty="0" err="1"/>
              <a:t>públicos</a:t>
            </a:r>
            <a:r>
              <a:rPr lang="en-US" dirty="0"/>
              <a:t> </a:t>
            </a:r>
            <a:r>
              <a:rPr lang="en-US" dirty="0" err="1"/>
              <a:t>digitias</a:t>
            </a:r>
            <a:endParaRPr lang="en-US" dirty="0"/>
          </a:p>
          <a:p>
            <a:r>
              <a:rPr lang="pt-BR" dirty="0"/>
              <a:t>Alcance de conteúdo</a:t>
            </a:r>
            <a:endParaRPr lang="en-US" dirty="0"/>
          </a:p>
          <a:p>
            <a:r>
              <a:rPr lang="en-GB" dirty="0" err="1"/>
              <a:t>Baixo</a:t>
            </a:r>
            <a:r>
              <a:rPr lang="en-GB" dirty="0"/>
              <a:t> </a:t>
            </a:r>
            <a:r>
              <a:rPr lang="en-GB" dirty="0" err="1"/>
              <a:t>custo</a:t>
            </a:r>
            <a:r>
              <a:rPr lang="en-GB" dirty="0"/>
              <a:t> </a:t>
            </a:r>
            <a:r>
              <a:rPr lang="en-GB" dirty="0" err="1"/>
              <a:t>financeiro</a:t>
            </a:r>
            <a:endParaRPr lang="en-GB" dirty="0"/>
          </a:p>
          <a:p>
            <a:r>
              <a:rPr lang="en-GB" dirty="0" err="1"/>
              <a:t>Renovação</a:t>
            </a:r>
            <a:r>
              <a:rPr lang="en-GB" dirty="0"/>
              <a:t> da </a:t>
            </a:r>
            <a:r>
              <a:rPr lang="en-GB" dirty="0" err="1"/>
              <a:t>imagem</a:t>
            </a:r>
            <a:r>
              <a:rPr lang="en-GB" dirty="0"/>
              <a:t> </a:t>
            </a:r>
            <a:r>
              <a:rPr lang="en-GB" dirty="0" err="1"/>
              <a:t>pública</a:t>
            </a:r>
            <a:r>
              <a:rPr lang="en-GB" dirty="0"/>
              <a:t> do </a:t>
            </a:r>
            <a:r>
              <a:rPr lang="en-GB" dirty="0" err="1"/>
              <a:t>museu</a:t>
            </a:r>
            <a:r>
              <a:rPr lang="en-GB" dirty="0"/>
              <a:t> junto à </a:t>
            </a:r>
            <a:r>
              <a:rPr lang="en-GB" dirty="0" err="1"/>
              <a:t>sociedade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4401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9AD642-EB8D-44D0-8E1D-249F61459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334164-E9E3-49AC-80C1-1B432BC5F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que é a Wikipédia?</a:t>
            </a:r>
          </a:p>
          <a:p>
            <a:r>
              <a:rPr lang="pt-BR" dirty="0"/>
              <a:t>O que são os projetos GLAM-Wiki?</a:t>
            </a:r>
          </a:p>
          <a:p>
            <a:r>
              <a:rPr lang="pt-BR" dirty="0"/>
              <a:t>Estudos de casos</a:t>
            </a:r>
          </a:p>
          <a:p>
            <a:r>
              <a:rPr lang="pt-BR" dirty="0"/>
              <a:t>Desafios</a:t>
            </a:r>
          </a:p>
        </p:txBody>
      </p:sp>
    </p:spTree>
    <p:extLst>
      <p:ext uri="{BB962C8B-B14F-4D97-AF65-F5344CB8AC3E}">
        <p14:creationId xmlns:p14="http://schemas.microsoft.com/office/powerpoint/2010/main" val="2846012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FCA13-7FC9-45B3-A23C-54F6408B6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AD9E44-BE84-4253-AA41-BB354D74F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C057070-5C9B-49D6-A65B-C15BAC899A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8" t="11134" r="2733" b="3781"/>
          <a:stretch/>
        </p:blipFill>
        <p:spPr>
          <a:xfrm>
            <a:off x="254524" y="763571"/>
            <a:ext cx="11604396" cy="583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671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6B1F54-E6E2-4A41-9701-AE8CABAD4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D203F35B-0BE4-472B-B8B8-EDA983DF4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60081"/>
          <a:stretch/>
        </p:blipFill>
        <p:spPr>
          <a:xfrm>
            <a:off x="838200" y="365125"/>
            <a:ext cx="6108290" cy="580484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C7BBA74-DDBD-4EEE-8097-8A5EC3DF8B87}"/>
              </a:ext>
            </a:extLst>
          </p:cNvPr>
          <p:cNvSpPr txBox="1"/>
          <p:nvPr/>
        </p:nvSpPr>
        <p:spPr>
          <a:xfrm>
            <a:off x="7710946" y="1690688"/>
            <a:ext cx="364285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/>
              <a:t>Distribuição de museus no Brasil – 2015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8866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CA5BB65-A6EB-4332-9135-5B8075944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Estudos de caso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CF20006-ED1F-4A08-87E1-6C87BD059D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518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DC1131-9601-418F-9AB5-795718EA4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Museu da Imigração de São Paulo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E71A0D-42A0-4D4B-9D10-4255FE93F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119 arquivos liberados</a:t>
            </a:r>
          </a:p>
          <a:p>
            <a:r>
              <a:rPr lang="pt-BR" dirty="0"/>
              <a:t>18 </a:t>
            </a:r>
            <a:r>
              <a:rPr lang="pt-BR" dirty="0" err="1"/>
              <a:t>Wikipédias</a:t>
            </a:r>
            <a:r>
              <a:rPr lang="pt-BR" dirty="0"/>
              <a:t> + </a:t>
            </a:r>
            <a:r>
              <a:rPr lang="pt-BR" dirty="0" err="1"/>
              <a:t>Wikidata</a:t>
            </a:r>
            <a:endParaRPr lang="pt-BR" dirty="0"/>
          </a:p>
          <a:p>
            <a:r>
              <a:rPr lang="pt-BR" dirty="0"/>
              <a:t>12,78% das imagens usadas</a:t>
            </a:r>
          </a:p>
          <a:p>
            <a:r>
              <a:rPr lang="pt-BR" dirty="0"/>
              <a:t>Cobertura por organismos especializados/imprensa</a:t>
            </a:r>
          </a:p>
          <a:p>
            <a:r>
              <a:rPr lang="pt-BR" dirty="0" err="1"/>
              <a:t>Reusos</a:t>
            </a:r>
            <a:r>
              <a:rPr lang="pt-BR" dirty="0"/>
              <a:t> criativos das imagens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0468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57E31A-8F56-4E0A-B292-B53F8820B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0EC7D5-5DB3-4AFC-9246-09BC68881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654CC11-B062-4A38-98FE-D259571326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2" r="1532" b="5302"/>
          <a:stretch/>
        </p:blipFill>
        <p:spPr>
          <a:xfrm>
            <a:off x="73740" y="365125"/>
            <a:ext cx="12005187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14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88ECCE0-E397-419B-93CF-AD73E0D0D0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58" t="14314" r="1710" b="5561"/>
          <a:stretch/>
        </p:blipFill>
        <p:spPr>
          <a:xfrm>
            <a:off x="0" y="182563"/>
            <a:ext cx="12270267" cy="649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62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34C7CB-AF9C-44B0-B26D-A5AB2E2F5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048030-B0D4-47DF-930B-7D76DB28F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B364E2-F645-4372-AB8B-3E5BE62601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2" r="1170" b="5302"/>
          <a:stretch/>
        </p:blipFill>
        <p:spPr>
          <a:xfrm>
            <a:off x="0" y="365126"/>
            <a:ext cx="12049432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395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038483-4C1E-4C33-890E-ADF7E8BB0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FF6F15-752E-494B-82D1-DB581F87E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C4FDCE-7985-4981-B4E2-C168894FC3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2" r="1170" b="9934"/>
          <a:stretch/>
        </p:blipFill>
        <p:spPr>
          <a:xfrm>
            <a:off x="0" y="365126"/>
            <a:ext cx="12049432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375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346090-8EA6-410D-BBBF-4135D1C69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F46080-A214-48AB-BFFA-4D125B254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173593A-D1AB-448C-BB91-A1D4F327A0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2" r="1048" b="5302"/>
          <a:stretch/>
        </p:blipFill>
        <p:spPr>
          <a:xfrm>
            <a:off x="0" y="365126"/>
            <a:ext cx="12064181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17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3110756-1F33-4C6C-B486-A97A24994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63" y="0"/>
            <a:ext cx="5911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2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89E85EE-964F-4D5A-B2F0-6054775A5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a Wikipédia?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353CE18-6839-43E9-B91F-8B7DEF6F96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1677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8406B78-BC0C-415E-A61D-95CEDED8B9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81" r="1528" b="16799"/>
          <a:stretch/>
        </p:blipFill>
        <p:spPr>
          <a:xfrm>
            <a:off x="93133" y="475809"/>
            <a:ext cx="12005733" cy="545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7236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66212B4-27C5-4916-B97E-C4E226D20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4" b="23938"/>
          <a:stretch/>
        </p:blipFill>
        <p:spPr>
          <a:xfrm>
            <a:off x="203200" y="203200"/>
            <a:ext cx="8832980" cy="360680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9B61590-6E28-4D51-84F9-83F9032568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40" t="37995" r="2222" b="19021"/>
          <a:stretch/>
        </p:blipFill>
        <p:spPr>
          <a:xfrm>
            <a:off x="3054220" y="3961293"/>
            <a:ext cx="8832980" cy="250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981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094B4A-09FF-415D-958C-2BE4678E1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DDF19F-F386-44BE-B1F0-744E1A236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8CC0F1F-6817-4342-91F2-9586F6F9F5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2" r="1477" b="5302"/>
          <a:stretch/>
        </p:blipFill>
        <p:spPr>
          <a:xfrm>
            <a:off x="0" y="365126"/>
            <a:ext cx="12011891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40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8B9B2F-C06E-4BE9-B006-FE33DAF73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1408B8-BE57-4DFB-A15A-A3DAA1173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C685375-A3BB-4868-9B4C-B7F5A6ABF7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2" r="1136" b="5302"/>
          <a:stretch/>
        </p:blipFill>
        <p:spPr>
          <a:xfrm>
            <a:off x="0" y="185017"/>
            <a:ext cx="12053455" cy="612775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5CF7611-3365-409E-8A8C-AD29E20A9588}"/>
              </a:ext>
            </a:extLst>
          </p:cNvPr>
          <p:cNvSpPr/>
          <p:nvPr/>
        </p:nvSpPr>
        <p:spPr>
          <a:xfrm>
            <a:off x="1842650" y="6384788"/>
            <a:ext cx="98921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https://fr.wikibooks.org/wiki/Photographie/Fabricants/Voigtl%C3%A4nder/Voigtl%C3%A4nder_Brillant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32867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66B63-96D6-4C2A-85A3-E7D3AD09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A22DC9C-FC2F-40EC-AF83-9010033F72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02" r="1250" b="11766"/>
          <a:stretch/>
        </p:blipFill>
        <p:spPr>
          <a:xfrm>
            <a:off x="0" y="-69272"/>
            <a:ext cx="9628909" cy="454642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6FC0EB5-12F3-4913-9B95-FFE4370A12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3" t="48104" r="1023" b="13089"/>
          <a:stretch/>
        </p:blipFill>
        <p:spPr>
          <a:xfrm>
            <a:off x="1136074" y="4477148"/>
            <a:ext cx="10390908" cy="231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0690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7F6020-4597-4C69-82CD-CE144B2C2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FFD45D-6659-4887-8552-942CA12F3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4583550-1D99-465D-9CAA-E3D9A5EE2F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2" r="1291" b="5302"/>
          <a:stretch/>
        </p:blipFill>
        <p:spPr>
          <a:xfrm>
            <a:off x="98324" y="365125"/>
            <a:ext cx="12034684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5099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9A5B0B-8697-4B05-B213-0BB6C0BD5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E5C75F-FD0F-4A0B-A755-5CF57E64A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D557EA6-6921-46CE-B8C2-340C59E1D1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2" r="1411" b="5302"/>
          <a:stretch/>
        </p:blipFill>
        <p:spPr>
          <a:xfrm>
            <a:off x="86032" y="365125"/>
            <a:ext cx="12019935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2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FBF4BA-F247-4150-A78D-F61804E75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06947E-9FA3-49BC-B81A-390007A99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3549388-DEFC-4E56-AFAB-8B1FE8139D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2" r="1291" b="5302"/>
          <a:stretch/>
        </p:blipFill>
        <p:spPr>
          <a:xfrm>
            <a:off x="0" y="365126"/>
            <a:ext cx="12034684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2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DC2C6D-0FB2-4A70-A06D-3DA319A20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3414C2-B4D3-4BDA-8D45-B16ABCC25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04E59DC-E1B1-4517-864C-83B99091D5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2" r="1291" b="5302"/>
          <a:stretch/>
        </p:blipFill>
        <p:spPr>
          <a:xfrm>
            <a:off x="0" y="365126"/>
            <a:ext cx="12034684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762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6EF4E6-7CF5-4023-B691-D2AC9BA97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81A8F0D-89E4-4A45-9CF1-4258E1D34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59ED09C-2A98-4D2E-8591-450B690E67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2" r="1170" b="5302"/>
          <a:stretch/>
        </p:blipFill>
        <p:spPr>
          <a:xfrm>
            <a:off x="0" y="365126"/>
            <a:ext cx="12049432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458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D820E9-F8AC-4CFF-9A18-BD0B165A7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Acesso aberto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C1A780-10F2-41C4-8F0A-928E90485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64325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“[…] </a:t>
            </a:r>
            <a:r>
              <a:rPr lang="pt-BR" dirty="0"/>
              <a:t>significa que o conteúdo, material ou dado liberado está disponível para qualquer um que queira utilizá-lo, reutilizá-lo ou distribuí-lo, de forma gratuita, com a única obrigação de mencionar o autor do conteúdo original, quando requerido.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sz="2000" dirty="0"/>
              <a:t>(</a:t>
            </a:r>
            <a:r>
              <a:rPr lang="en-US" sz="2000" i="1" dirty="0" err="1"/>
              <a:t>Declaração</a:t>
            </a:r>
            <a:r>
              <a:rPr lang="en-US" sz="2000" i="1" dirty="0"/>
              <a:t> </a:t>
            </a:r>
            <a:r>
              <a:rPr lang="en-US" sz="2000" i="1" dirty="0" err="1"/>
              <a:t>sobre</a:t>
            </a:r>
            <a:r>
              <a:rPr lang="en-US" sz="2000" i="1" dirty="0"/>
              <a:t> </a:t>
            </a:r>
            <a:r>
              <a:rPr lang="en-US" sz="2000" i="1" dirty="0" err="1"/>
              <a:t>acesso</a:t>
            </a:r>
            <a:r>
              <a:rPr lang="en-US" sz="2000" i="1" dirty="0"/>
              <a:t> </a:t>
            </a:r>
            <a:r>
              <a:rPr lang="en-US" sz="2000" i="1" dirty="0" err="1"/>
              <a:t>aberto</a:t>
            </a:r>
            <a:r>
              <a:rPr lang="en-US" sz="2000" i="1" dirty="0"/>
              <a:t> </a:t>
            </a:r>
            <a:r>
              <a:rPr lang="en-US" sz="2000" i="1" dirty="0" err="1"/>
              <a:t>ao</a:t>
            </a:r>
            <a:r>
              <a:rPr lang="en-US" sz="2000" i="1" dirty="0"/>
              <a:t> </a:t>
            </a:r>
            <a:r>
              <a:rPr lang="en-US" sz="2000" i="1" dirty="0" err="1"/>
              <a:t>patrimônio</a:t>
            </a:r>
            <a:r>
              <a:rPr lang="en-US" sz="2000" i="1" dirty="0"/>
              <a:t> cultural</a:t>
            </a:r>
            <a:r>
              <a:rPr lang="en-US" sz="2000" dirty="0"/>
              <a:t>, 2019, </a:t>
            </a:r>
            <a:r>
              <a:rPr lang="en-US" sz="2000" dirty="0" err="1"/>
              <a:t>tradução</a:t>
            </a:r>
            <a:r>
              <a:rPr lang="en-US" sz="2000" dirty="0"/>
              <a:t> livre)</a:t>
            </a:r>
            <a:endParaRPr lang="pt-BR" sz="20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0EE8029-E356-4CC7-BACC-3AB50DF6B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269" y="1825625"/>
            <a:ext cx="1968596" cy="307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4568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38E74E-2F27-4E1D-8A79-0AA1DBF20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748830-EE28-487D-96A6-4D52D0CA8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7395AD5-D102-4095-8078-C09C35DFD1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2" r="1170" b="5302"/>
          <a:stretch/>
        </p:blipFill>
        <p:spPr>
          <a:xfrm>
            <a:off x="0" y="365124"/>
            <a:ext cx="12049432" cy="612775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C458B7F-9230-40B9-954B-CBF4639100F0}"/>
              </a:ext>
            </a:extLst>
          </p:cNvPr>
          <p:cNvSpPr txBox="1"/>
          <p:nvPr/>
        </p:nvSpPr>
        <p:spPr>
          <a:xfrm>
            <a:off x="6372520" y="1574276"/>
            <a:ext cx="30731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23.005 imagens liberadas</a:t>
            </a:r>
          </a:p>
        </p:txBody>
      </p:sp>
    </p:spTree>
    <p:extLst>
      <p:ext uri="{BB962C8B-B14F-4D97-AF65-F5344CB8AC3E}">
        <p14:creationId xmlns:p14="http://schemas.microsoft.com/office/powerpoint/2010/main" val="15303405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2BDE14-F88B-4631-A9AA-6436D7ADD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29EC90-C27A-48F1-A2B2-120C5809B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090FDA7-9F88-4F1F-ADAD-5FB45ED847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3" r="1048" b="6861"/>
          <a:stretch/>
        </p:blipFill>
        <p:spPr>
          <a:xfrm>
            <a:off x="0" y="365125"/>
            <a:ext cx="12064181" cy="602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758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8BB93A-6F68-44B0-BB35-DCC3848EF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150A56-C70E-4B54-BD45-B4C52C2A9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61F3ADA-BE58-4F86-B559-B580B349A7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2" r="927" b="5302"/>
          <a:stretch/>
        </p:blipFill>
        <p:spPr>
          <a:xfrm>
            <a:off x="58992" y="365126"/>
            <a:ext cx="12078929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878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779764-CD7C-4E91-B3E8-78D23C21C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7BD5B3-87F8-4A59-AC6E-2294F268C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3092338-0CE7-4812-B474-294A4E91AC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2" r="1411" b="5302"/>
          <a:stretch/>
        </p:blipFill>
        <p:spPr>
          <a:xfrm>
            <a:off x="0" y="365126"/>
            <a:ext cx="12019935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815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2034BC-18FD-4D77-A0FE-C3A40B63A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B92F07-1895-4403-991B-A1075FBE0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CE5EA6C-3DAB-4EDD-A511-90F4A9318B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2" r="927" b="5302"/>
          <a:stretch/>
        </p:blipFill>
        <p:spPr>
          <a:xfrm>
            <a:off x="0" y="365126"/>
            <a:ext cx="12078929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325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432E6D-551F-425F-81C8-F1633896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35EE0E-6355-4F2A-B13F-DCCC5AE80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5B4BFED-33F8-4158-8702-B7B511F08A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2" r="1170" b="5302"/>
          <a:stretch/>
        </p:blipFill>
        <p:spPr>
          <a:xfrm>
            <a:off x="58992" y="365126"/>
            <a:ext cx="12049432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4573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2E20E4-FB8C-4BA5-921C-0ACADEEB7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5FA4768E-5C45-4A91-B7BD-33C1C3064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258" r="861" b="3322"/>
          <a:stretch/>
        </p:blipFill>
        <p:spPr>
          <a:xfrm>
            <a:off x="529472" y="723507"/>
            <a:ext cx="11133056" cy="590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059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498C80-B1D0-4173-915E-209ECA592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876FD4-44CF-4AF2-99BF-6A956A435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B327015-EC23-41FA-9E70-5089E356CF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2" r="1411" b="5302"/>
          <a:stretch/>
        </p:blipFill>
        <p:spPr>
          <a:xfrm>
            <a:off x="0" y="365126"/>
            <a:ext cx="12019935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7600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C8C6D8-6FE5-48E5-80F1-3AC2B9BCD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D01A46-1D77-4C6B-9A5C-4352F260E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CADF84F-7509-4A5B-863B-4E0F8F8B13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3" r="775" b="3866"/>
          <a:stretch/>
        </p:blipFill>
        <p:spPr>
          <a:xfrm>
            <a:off x="45720" y="228600"/>
            <a:ext cx="12097512" cy="636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565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8A2E5F-2F61-4633-AD6A-59062959A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EB37FB-68DD-405B-BDA3-19BBA91DB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776788A-932F-4214-BADF-0DCE26922A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2" r="927" b="5302"/>
          <a:stretch/>
        </p:blipFill>
        <p:spPr>
          <a:xfrm>
            <a:off x="0" y="365126"/>
            <a:ext cx="12078929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717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459540-90AF-4067-802F-DD8335B4C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B59A50-7335-4CC5-954B-83A021037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Domínio público/disposição de todos os direitos (CC0): acesso total e uso sem restrição, a não ser o de atribuição de autoria</a:t>
            </a:r>
          </a:p>
          <a:p>
            <a:endParaRPr lang="pt-BR" dirty="0"/>
          </a:p>
          <a:p>
            <a:r>
              <a:rPr lang="pt-BR" dirty="0"/>
              <a:t>Materiais protegidos: acesso e uso permitidos em casos consistentes com </a:t>
            </a:r>
            <a:r>
              <a:rPr lang="pt-BR" i="1" dirty="0"/>
              <a:t>fair use, </a:t>
            </a:r>
            <a:r>
              <a:rPr lang="pt-BR" dirty="0"/>
              <a:t>ou seja, sem finalidade comercial e com objetivo de uso  educacional e/ou cultural. </a:t>
            </a:r>
            <a:r>
              <a:rPr lang="pt-BR" i="1" dirty="0"/>
              <a:t> </a:t>
            </a:r>
          </a:p>
          <a:p>
            <a:endParaRPr lang="pt-BR" i="1" dirty="0"/>
          </a:p>
          <a:p>
            <a:endParaRPr lang="pt-BR" i="1" dirty="0"/>
          </a:p>
          <a:p>
            <a:pPr marL="0" indent="0">
              <a:buNone/>
            </a:pPr>
            <a:r>
              <a:rPr lang="pt-BR" sz="1800" dirty="0"/>
              <a:t>Adaptado de KAPSALIS, </a:t>
            </a:r>
            <a:r>
              <a:rPr lang="pt-BR" sz="1800" dirty="0" err="1"/>
              <a:t>Effie</a:t>
            </a:r>
            <a:r>
              <a:rPr lang="pt-BR" sz="1800" dirty="0"/>
              <a:t>. </a:t>
            </a:r>
            <a:r>
              <a:rPr lang="en-US" sz="1800" dirty="0"/>
              <a:t>The Impact of Open Access on Galleries, Libraries, Museums, &amp; Archives. 2016. </a:t>
            </a:r>
            <a:r>
              <a:rPr lang="en-US" sz="1800" dirty="0" err="1"/>
              <a:t>Disponível</a:t>
            </a:r>
            <a:r>
              <a:rPr lang="en-US" sz="1800" dirty="0"/>
              <a:t> </a:t>
            </a:r>
            <a:r>
              <a:rPr lang="en-US" sz="1800" dirty="0" err="1"/>
              <a:t>em</a:t>
            </a:r>
            <a:r>
              <a:rPr lang="en-US" sz="1800" dirty="0"/>
              <a:t>: </a:t>
            </a:r>
            <a:r>
              <a:rPr lang="pt-BR" sz="1800">
                <a:hlinkClick r:id="rId2"/>
              </a:rPr>
              <a:t>http://siarchives.si.edu/sites/default/files/pdfs/2016_03_10_OpenCollections_Public.pdf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19433318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630CF4-921A-4478-A10A-219687844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F669D52-55D1-4C47-9BA3-830FE53C8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1 imagem</a:t>
            </a:r>
          </a:p>
          <a:p>
            <a:r>
              <a:rPr lang="pt-BR" dirty="0"/>
              <a:t>154 usos em diferentes </a:t>
            </a:r>
            <a:r>
              <a:rPr lang="pt-BR" dirty="0" err="1"/>
              <a:t>Wikipédias</a:t>
            </a:r>
            <a:endParaRPr lang="pt-BR" dirty="0"/>
          </a:p>
          <a:p>
            <a:r>
              <a:rPr lang="pt-BR" dirty="0"/>
              <a:t>195.946 possíveis visualizações nos últimos 20 dias (23/09 a 13/10)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085158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36142-3859-4940-A604-E88B299C5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AEDB63-A3A5-4663-879A-B2E32EDC8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CD05476-1BC5-4F49-A8AC-51011730EE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2" r="1048" b="5302"/>
          <a:stretch/>
        </p:blipFill>
        <p:spPr>
          <a:xfrm>
            <a:off x="0" y="365126"/>
            <a:ext cx="12064181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768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6E9345E-B4BE-4BA1-8E1B-0D0E2FE87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Desafios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CFC1DB0-4F5C-4FBC-8307-E6D0758DD1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87284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CF5941-7A04-4D18-A903-D9D60F450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Desafios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8B8529-BB65-49EB-880E-AFBF39BA6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ZA" dirty="0" err="1"/>
              <a:t>Mudança</a:t>
            </a:r>
            <a:r>
              <a:rPr lang="en-ZA" dirty="0"/>
              <a:t> de </a:t>
            </a:r>
            <a:r>
              <a:rPr lang="en-ZA" dirty="0" err="1"/>
              <a:t>paradigma</a:t>
            </a:r>
            <a:r>
              <a:rPr lang="en-ZA" dirty="0"/>
              <a:t> professional</a:t>
            </a:r>
          </a:p>
          <a:p>
            <a:pPr lvl="0"/>
            <a:r>
              <a:rPr lang="en-ZA" dirty="0" err="1"/>
              <a:t>Necessidade</a:t>
            </a:r>
            <a:r>
              <a:rPr lang="en-ZA" dirty="0"/>
              <a:t> de </a:t>
            </a:r>
            <a:r>
              <a:rPr lang="en-ZA" dirty="0" err="1"/>
              <a:t>integração</a:t>
            </a:r>
            <a:r>
              <a:rPr lang="en-ZA" dirty="0"/>
              <a:t> </a:t>
            </a:r>
            <a:r>
              <a:rPr lang="en-ZA" dirty="0" err="1"/>
              <a:t>tecnológica</a:t>
            </a:r>
            <a:r>
              <a:rPr lang="en-ZA" dirty="0"/>
              <a:t> </a:t>
            </a:r>
            <a:r>
              <a:rPr lang="en-ZA" dirty="0" err="1"/>
              <a:t>maior</a:t>
            </a:r>
            <a:r>
              <a:rPr lang="en-ZA" dirty="0"/>
              <a:t> entre sites da </a:t>
            </a:r>
            <a:r>
              <a:rPr lang="en-ZA" dirty="0" err="1"/>
              <a:t>Wikipédia</a:t>
            </a:r>
            <a:r>
              <a:rPr lang="en-ZA" dirty="0"/>
              <a:t> e </a:t>
            </a:r>
            <a:r>
              <a:rPr lang="en-ZA" dirty="0" err="1"/>
              <a:t>sistemas</a:t>
            </a:r>
            <a:r>
              <a:rPr lang="en-ZA" dirty="0"/>
              <a:t> de </a:t>
            </a:r>
            <a:r>
              <a:rPr lang="en-ZA" dirty="0" err="1"/>
              <a:t>informação</a:t>
            </a:r>
            <a:r>
              <a:rPr lang="en-ZA" dirty="0"/>
              <a:t> das </a:t>
            </a:r>
            <a:r>
              <a:rPr lang="en-ZA" dirty="0" err="1"/>
              <a:t>instituições</a:t>
            </a:r>
            <a:r>
              <a:rPr lang="en-ZA" dirty="0"/>
              <a:t> de </a:t>
            </a:r>
            <a:r>
              <a:rPr lang="en-ZA" dirty="0" err="1"/>
              <a:t>memória</a:t>
            </a:r>
            <a:endParaRPr lang="en-ZA" dirty="0"/>
          </a:p>
          <a:p>
            <a:r>
              <a:rPr lang="en-ZA" dirty="0" err="1"/>
              <a:t>Maior</a:t>
            </a:r>
            <a:r>
              <a:rPr lang="en-ZA" dirty="0"/>
              <a:t> </a:t>
            </a:r>
            <a:r>
              <a:rPr lang="en-ZA" dirty="0" err="1"/>
              <a:t>representatividade</a:t>
            </a:r>
            <a:r>
              <a:rPr lang="en-ZA" dirty="0"/>
              <a:t> </a:t>
            </a:r>
            <a:r>
              <a:rPr lang="en-ZA" dirty="0" err="1"/>
              <a:t>feminina</a:t>
            </a:r>
            <a:endParaRPr lang="en-ZA" dirty="0"/>
          </a:p>
          <a:p>
            <a:r>
              <a:rPr lang="en-ZA" dirty="0" err="1"/>
              <a:t>Abertura</a:t>
            </a:r>
            <a:r>
              <a:rPr lang="en-ZA" dirty="0"/>
              <a:t> de </a:t>
            </a:r>
            <a:r>
              <a:rPr lang="en-ZA" dirty="0" err="1"/>
              <a:t>coleções</a:t>
            </a:r>
            <a:r>
              <a:rPr lang="en-ZA" dirty="0"/>
              <a:t> </a:t>
            </a:r>
            <a:r>
              <a:rPr lang="en-ZA" dirty="0" err="1"/>
              <a:t>como</a:t>
            </a:r>
            <a:r>
              <a:rPr lang="en-ZA" dirty="0"/>
              <a:t> </a:t>
            </a:r>
            <a:r>
              <a:rPr lang="en-ZA" dirty="0" err="1"/>
              <a:t>prioridade</a:t>
            </a:r>
            <a:endParaRPr lang="en-ZA" dirty="0"/>
          </a:p>
          <a:p>
            <a:r>
              <a:rPr lang="en-ZA" dirty="0" err="1"/>
              <a:t>Sustentabilidade</a:t>
            </a:r>
            <a:r>
              <a:rPr lang="en-ZA" dirty="0"/>
              <a:t>: </a:t>
            </a:r>
            <a:r>
              <a:rPr lang="en-ZA" dirty="0" err="1"/>
              <a:t>como</a:t>
            </a:r>
            <a:r>
              <a:rPr lang="en-ZA" dirty="0"/>
              <a:t> </a:t>
            </a:r>
            <a:r>
              <a:rPr lang="en-ZA" i="1" dirty="0" err="1"/>
              <a:t>sulear</a:t>
            </a:r>
            <a:r>
              <a:rPr lang="en-ZA" i="1" dirty="0"/>
              <a:t> </a:t>
            </a:r>
            <a:r>
              <a:rPr lang="en-ZA" dirty="0" err="1"/>
              <a:t>tecnologias</a:t>
            </a:r>
            <a:r>
              <a:rPr lang="en-ZA" dirty="0"/>
              <a:t> e </a:t>
            </a:r>
            <a:r>
              <a:rPr lang="en-ZA" dirty="0" err="1"/>
              <a:t>práticas</a:t>
            </a:r>
            <a:r>
              <a:rPr lang="en-ZA" dirty="0"/>
              <a:t>?</a:t>
            </a:r>
          </a:p>
          <a:p>
            <a:endParaRPr lang="en-ZA" dirty="0"/>
          </a:p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41190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8BE064-D338-45EE-A460-29103F370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Convite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72E878-8775-4D92-96E2-3FEC2EBD8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pt-BR" dirty="0"/>
              <a:t>Princípios de </a:t>
            </a:r>
            <a:r>
              <a:rPr lang="pt-BR" dirty="0" err="1"/>
              <a:t>OpenGLAM</a:t>
            </a:r>
            <a:r>
              <a:rPr lang="pt-BR" dirty="0"/>
              <a:t>: </a:t>
            </a:r>
            <a:r>
              <a:rPr lang="pt-BR" dirty="0">
                <a:hlinkClick r:id="rId2"/>
              </a:rPr>
              <a:t>https://br.creativecommons.org/os-5-principios-do-open-glam/</a:t>
            </a:r>
            <a:endParaRPr lang="pt-BR" dirty="0"/>
          </a:p>
          <a:p>
            <a:endParaRPr lang="pt-BR" dirty="0"/>
          </a:p>
          <a:p>
            <a:r>
              <a:rPr lang="pt-BR" dirty="0"/>
              <a:t>Nova versão dos Princípios, agora em formato de Declaração: </a:t>
            </a:r>
            <a:r>
              <a:rPr lang="pt-BR" dirty="0">
                <a:hlinkClick r:id="rId3"/>
              </a:rPr>
              <a:t>https://docs.google.com/document/d/16tcyayOAAt-rJo4sPp7nQINZZ4DYiz5heI_PpRvtcL8/edit#heading=h.5fbv5hu4y8jx</a:t>
            </a:r>
            <a:endParaRPr lang="pt-BR" dirty="0"/>
          </a:p>
          <a:p>
            <a:endParaRPr lang="pt-BR" dirty="0"/>
          </a:p>
          <a:p>
            <a:r>
              <a:rPr lang="pt-BR" dirty="0"/>
              <a:t>Para participar das discussões sobre a Declaração, junte-se aos </a:t>
            </a:r>
            <a:r>
              <a:rPr lang="pt-BR" dirty="0" err="1"/>
              <a:t>calls</a:t>
            </a:r>
            <a:r>
              <a:rPr lang="pt-BR" dirty="0"/>
              <a:t> mensais realizados em: </a:t>
            </a:r>
            <a:r>
              <a:rPr lang="pt-BR" b="1" u="sng" dirty="0">
                <a:hlinkClick r:id="rId4"/>
              </a:rPr>
              <a:t>https://www.uberconference.com/openglam</a:t>
            </a:r>
            <a:endParaRPr lang="pt-BR" b="1" u="sng" dirty="0"/>
          </a:p>
          <a:p>
            <a:pPr marL="0" indent="0">
              <a:buNone/>
            </a:pPr>
            <a:r>
              <a:rPr lang="pt-BR" dirty="0"/>
              <a:t>   Próxima: 14/11 – 12h às 13h</a:t>
            </a:r>
          </a:p>
        </p:txBody>
      </p:sp>
    </p:spTree>
    <p:extLst>
      <p:ext uri="{BB962C8B-B14F-4D97-AF65-F5344CB8AC3E}">
        <p14:creationId xmlns:p14="http://schemas.microsoft.com/office/powerpoint/2010/main" val="14065686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A05B35-4F51-4F33-B3D6-A9A758505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60C157-E765-4591-8299-E277CBBE3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Obrigada!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>
                <a:hlinkClick r:id="rId2"/>
              </a:rPr>
              <a:t>julianamonteiro47@gmail.com</a:t>
            </a: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2818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EF9891-4F6A-4904-BD66-522490377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Wikipédia – a “enciclopédia rápida”</a:t>
            </a:r>
          </a:p>
        </p:txBody>
      </p:sp>
      <p:sp>
        <p:nvSpPr>
          <p:cNvPr id="3" name="AutoShape 2" descr="Resultado de imagem para icone wikipedia">
            <a:extLst>
              <a:ext uri="{FF2B5EF4-FFF2-40B4-BE49-F238E27FC236}">
                <a16:creationId xmlns:a16="http://schemas.microsoft.com/office/drawing/2014/main" id="{A0A7207C-BAA1-408F-98D0-2301CEE464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sz="140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5850D6AB-18DC-4F24-9D92-898A84203C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5898" y="2157733"/>
            <a:ext cx="3767137" cy="3767137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5E57EF0-470F-4A01-9000-3D22B9BE4542}"/>
              </a:ext>
            </a:extLst>
          </p:cNvPr>
          <p:cNvSpPr txBox="1"/>
          <p:nvPr/>
        </p:nvSpPr>
        <p:spPr>
          <a:xfrm>
            <a:off x="762002" y="2157731"/>
            <a:ext cx="4111265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dirty="0"/>
              <a:t>Lançada em 2001</a:t>
            </a:r>
          </a:p>
          <a:p>
            <a:endParaRPr lang="pt-BR" sz="2500" dirty="0"/>
          </a:p>
          <a:p>
            <a:r>
              <a:rPr lang="pt-BR" sz="2500" dirty="0"/>
              <a:t>Administrada atualmente pela </a:t>
            </a:r>
            <a:r>
              <a:rPr lang="pt-BR" sz="2500" dirty="0" err="1"/>
              <a:t>Wikimedia</a:t>
            </a:r>
            <a:r>
              <a:rPr lang="pt-BR" sz="2500" dirty="0"/>
              <a:t> Foundation</a:t>
            </a:r>
          </a:p>
          <a:p>
            <a:endParaRPr lang="pt-BR" sz="2500" dirty="0"/>
          </a:p>
          <a:p>
            <a:r>
              <a:rPr lang="pt-BR" sz="2500" dirty="0"/>
              <a:t>+200 línguas</a:t>
            </a:r>
          </a:p>
          <a:p>
            <a:endParaRPr lang="pt-BR" sz="2500" dirty="0"/>
          </a:p>
          <a:p>
            <a:r>
              <a:rPr lang="pt-BR" sz="2500" dirty="0"/>
              <a:t>+8 bilhões de visualizações por mês</a:t>
            </a:r>
            <a:endParaRPr lang="pt-BR" sz="1400" dirty="0"/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733379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B9B8723-4D35-44A5-A919-5E64152E5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1A04C1DD-F5AF-4D93-A59F-BC54B9376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6" name="Espaço Reservado para Conteúdo 3">
            <a:extLst>
              <a:ext uri="{FF2B5EF4-FFF2-40B4-BE49-F238E27FC236}">
                <a16:creationId xmlns:a16="http://schemas.microsoft.com/office/drawing/2014/main" id="{58834F89-A9B5-4FEB-8C29-2C54CAEF38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538" y="852238"/>
            <a:ext cx="5389500" cy="53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853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D2987E-5B81-4316-992B-49AC6C086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Wikimedia</a:t>
            </a:r>
            <a:r>
              <a:rPr lang="pt-BR" dirty="0"/>
              <a:t> Commons</a:t>
            </a:r>
          </a:p>
        </p:txBody>
      </p:sp>
      <p:sp>
        <p:nvSpPr>
          <p:cNvPr id="7" name="AutoShape 2" descr="Resultado de imagem para wikimedia commons icon">
            <a:extLst>
              <a:ext uri="{FF2B5EF4-FFF2-40B4-BE49-F238E27FC236}">
                <a16:creationId xmlns:a16="http://schemas.microsoft.com/office/drawing/2014/main" id="{EE395479-7DE7-4648-98D5-A1C6379307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sz="1400"/>
          </a:p>
        </p:txBody>
      </p:sp>
      <p:pic>
        <p:nvPicPr>
          <p:cNvPr id="2052" name="Picture 4" descr="https://upload.wikimedia.org/wikipedia/commons/thumb/4/4a/Commons-logo.svg/800px-Commons-logo.svg.png">
            <a:extLst>
              <a:ext uri="{FF2B5EF4-FFF2-40B4-BE49-F238E27FC236}">
                <a16:creationId xmlns:a16="http://schemas.microsoft.com/office/drawing/2014/main" id="{9E14301E-8942-4707-A426-7455F49DBAD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357" y="1697833"/>
            <a:ext cx="2803451" cy="376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80E28E9-8167-48A6-8D46-99177FDCB37A}"/>
              </a:ext>
            </a:extLst>
          </p:cNvPr>
          <p:cNvSpPr txBox="1"/>
          <p:nvPr/>
        </p:nvSpPr>
        <p:spPr>
          <a:xfrm>
            <a:off x="771836" y="2157731"/>
            <a:ext cx="4111265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dirty="0"/>
              <a:t>Lançado em 2004</a:t>
            </a:r>
          </a:p>
          <a:p>
            <a:endParaRPr lang="pt-BR" sz="2500" dirty="0"/>
          </a:p>
          <a:p>
            <a:r>
              <a:rPr lang="pt-BR" sz="2500" dirty="0"/>
              <a:t>Administrado atualmente pela </a:t>
            </a:r>
            <a:r>
              <a:rPr lang="pt-BR" sz="2500" dirty="0" err="1"/>
              <a:t>Wikimedia</a:t>
            </a:r>
            <a:r>
              <a:rPr lang="pt-BR" sz="2500" dirty="0"/>
              <a:t> Foundation</a:t>
            </a:r>
          </a:p>
          <a:p>
            <a:endParaRPr lang="pt-BR" sz="2500" dirty="0"/>
          </a:p>
          <a:p>
            <a:r>
              <a:rPr lang="pt-BR" sz="2500" dirty="0"/>
              <a:t>+56 milhões de arquivos de mídia possíveis de serem usados de maneira aberta</a:t>
            </a:r>
            <a:endParaRPr lang="pt-BR" sz="1400" dirty="0"/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4087707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4FDC34-F9AD-4F36-9968-7BFA03F20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C0A1FD-A029-4EBF-BF57-0B16E36D7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Banco de dados secundário</a:t>
            </a:r>
          </a:p>
          <a:p>
            <a:r>
              <a:rPr lang="pt-BR" dirty="0"/>
              <a:t>Repositório de dados estruturados</a:t>
            </a:r>
          </a:p>
          <a:p>
            <a:r>
              <a:rPr lang="pt-BR" dirty="0"/>
              <a:t>+63 milhões de itens estruturados</a:t>
            </a:r>
          </a:p>
        </p:txBody>
      </p:sp>
      <p:pic>
        <p:nvPicPr>
          <p:cNvPr id="1026" name="Picture 2" descr="Resultado de imagem para logo wikidata">
            <a:extLst>
              <a:ext uri="{FF2B5EF4-FFF2-40B4-BE49-F238E27FC236}">
                <a16:creationId xmlns:a16="http://schemas.microsoft.com/office/drawing/2014/main" id="{AB2EBA1B-AF22-4D22-9219-D966742F9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734" y="1755648"/>
            <a:ext cx="4185042" cy="295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9901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782</Words>
  <Application>Microsoft Office PowerPoint</Application>
  <PresentationFormat>Widescreen</PresentationFormat>
  <Paragraphs>118</Paragraphs>
  <Slides>55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55</vt:i4>
      </vt:variant>
    </vt:vector>
  </HeadingPairs>
  <TitlesOfParts>
    <vt:vector size="61" baseType="lpstr">
      <vt:lpstr>Arial</vt:lpstr>
      <vt:lpstr>Calibri</vt:lpstr>
      <vt:lpstr>Calibri Light</vt:lpstr>
      <vt:lpstr>Liberation Serif</vt:lpstr>
      <vt:lpstr>Wingdings</vt:lpstr>
      <vt:lpstr>Tema do Office</vt:lpstr>
      <vt:lpstr> Movimento GLAM Wiki e as novas perspectivas de reuso de acervos digitais</vt:lpstr>
      <vt:lpstr>Apresentação do PowerPoint</vt:lpstr>
      <vt:lpstr>O que é a Wikipédia?</vt:lpstr>
      <vt:lpstr>Acesso aberto</vt:lpstr>
      <vt:lpstr>Apresentação do PowerPoint</vt:lpstr>
      <vt:lpstr>Wikipédia – a “enciclopédia rápida”</vt:lpstr>
      <vt:lpstr>Apresentação do PowerPoint</vt:lpstr>
      <vt:lpstr>Wikimedia Commons</vt:lpstr>
      <vt:lpstr>Apresentação do PowerPoint</vt:lpstr>
      <vt:lpstr>5 pilares da Wikipédia</vt:lpstr>
      <vt:lpstr>Wikipédia Lusófona</vt:lpstr>
      <vt:lpstr>Como contribuir?</vt:lpstr>
      <vt:lpstr>Apresentação do PowerPoint</vt:lpstr>
      <vt:lpstr>Apresentação do PowerPoint</vt:lpstr>
      <vt:lpstr>O que são projetos GLAM Wiki?</vt:lpstr>
      <vt:lpstr>GLAM </vt:lpstr>
      <vt:lpstr>GLAM Wiki</vt:lpstr>
      <vt:lpstr>GLAM Wiki</vt:lpstr>
      <vt:lpstr>Por que trabalhar com a Wikipédia e seus projetos irmãos?</vt:lpstr>
      <vt:lpstr>Apresentação do PowerPoint</vt:lpstr>
      <vt:lpstr>Apresentação do PowerPoint</vt:lpstr>
      <vt:lpstr>Estudos de caso</vt:lpstr>
      <vt:lpstr>Museu da Imigração de São Paulo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Desafios</vt:lpstr>
      <vt:lpstr>Desafios</vt:lpstr>
      <vt:lpstr>Convite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 Movimento GLAM Wiki e as novas perspectivas de reuso de acervos digitais</dc:title>
  <dc:creator>Juliana Monteiro</dc:creator>
  <cp:lastModifiedBy>Juliana Monteiro</cp:lastModifiedBy>
  <cp:revision>60</cp:revision>
  <dcterms:created xsi:type="dcterms:W3CDTF">2019-10-14T22:48:26Z</dcterms:created>
  <dcterms:modified xsi:type="dcterms:W3CDTF">2019-10-19T15:25:32Z</dcterms:modified>
</cp:coreProperties>
</file>